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D4DAE0"/>
          </a:solidFill>
        </a:fill>
      </a:tcStyle>
    </a:wholeTbl>
    <a:band2H>
      <a:tcTxStyle b="def" i="def"/>
      <a:tcStyle>
        <a:tcBdr/>
        <a:fill>
          <a:solidFill>
            <a:srgbClr val="EBEDF0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381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381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DDE0D3"/>
          </a:solidFill>
        </a:fill>
      </a:tcStyle>
    </a:wholeTbl>
    <a:band2H>
      <a:tcTxStyle b="def" i="def"/>
      <a:tcStyle>
        <a:tcBdr/>
        <a:fill>
          <a:solidFill>
            <a:srgbClr val="EFF0E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381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381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D8D6DD"/>
          </a:solidFill>
        </a:fill>
      </a:tcStyle>
    </a:wholeTbl>
    <a:band2H>
      <a:tcTxStyle b="def" i="def"/>
      <a:tcStyle>
        <a:tcBdr/>
        <a:fill>
          <a:solidFill>
            <a:srgbClr val="ECECE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381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381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06060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06060"/>
              </a:solidFill>
              <a:prstDash val="solid"/>
              <a:round/>
            </a:ln>
          </a:top>
          <a:bottom>
            <a:ln w="254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6060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round/>
            </a:ln>
          </a:top>
          <a:bottom>
            <a:ln w="254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606060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381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606060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381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60606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606060"/>
              </a:solidFill>
              <a:prstDash val="solid"/>
              <a:round/>
            </a:ln>
          </a:left>
          <a:right>
            <a:ln w="12700" cap="flat">
              <a:solidFill>
                <a:srgbClr val="606060"/>
              </a:solidFill>
              <a:prstDash val="solid"/>
              <a:round/>
            </a:ln>
          </a:right>
          <a:top>
            <a:ln w="12700" cap="flat">
              <a:solidFill>
                <a:srgbClr val="606060"/>
              </a:solidFill>
              <a:prstDash val="solid"/>
              <a:round/>
            </a:ln>
          </a:top>
          <a:bottom>
            <a:ln w="127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solidFill>
                <a:srgbClr val="606060"/>
              </a:solidFill>
              <a:prstDash val="solid"/>
              <a:round/>
            </a:ln>
          </a:insideH>
          <a:insideV>
            <a:ln w="12700" cap="flat">
              <a:solidFill>
                <a:srgbClr val="606060"/>
              </a:solidFill>
              <a:prstDash val="solid"/>
              <a:round/>
            </a:ln>
          </a:insideV>
        </a:tcBdr>
        <a:fill>
          <a:solidFill>
            <a:srgbClr val="60606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606060"/>
              </a:solidFill>
              <a:prstDash val="solid"/>
              <a:round/>
            </a:ln>
          </a:left>
          <a:right>
            <a:ln w="12700" cap="flat">
              <a:solidFill>
                <a:srgbClr val="606060"/>
              </a:solidFill>
              <a:prstDash val="solid"/>
              <a:round/>
            </a:ln>
          </a:right>
          <a:top>
            <a:ln w="12700" cap="flat">
              <a:solidFill>
                <a:srgbClr val="606060"/>
              </a:solidFill>
              <a:prstDash val="solid"/>
              <a:round/>
            </a:ln>
          </a:top>
          <a:bottom>
            <a:ln w="127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solidFill>
                <a:srgbClr val="606060"/>
              </a:solidFill>
              <a:prstDash val="solid"/>
              <a:round/>
            </a:ln>
          </a:insideH>
          <a:insideV>
            <a:ln w="12700" cap="flat">
              <a:solidFill>
                <a:srgbClr val="606060"/>
              </a:solidFill>
              <a:prstDash val="solid"/>
              <a:round/>
            </a:ln>
          </a:insideV>
        </a:tcBdr>
        <a:fill>
          <a:solidFill>
            <a:srgbClr val="606060">
              <a:alpha val="20000"/>
            </a:srgb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606060"/>
              </a:solidFill>
              <a:prstDash val="solid"/>
              <a:round/>
            </a:ln>
          </a:left>
          <a:right>
            <a:ln w="12700" cap="flat">
              <a:solidFill>
                <a:srgbClr val="606060"/>
              </a:solidFill>
              <a:prstDash val="solid"/>
              <a:round/>
            </a:ln>
          </a:right>
          <a:top>
            <a:ln w="50800" cap="flat">
              <a:solidFill>
                <a:srgbClr val="606060"/>
              </a:solidFill>
              <a:prstDash val="solid"/>
              <a:round/>
            </a:ln>
          </a:top>
          <a:bottom>
            <a:ln w="127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solidFill>
                <a:srgbClr val="606060"/>
              </a:solidFill>
              <a:prstDash val="solid"/>
              <a:round/>
            </a:ln>
          </a:insideH>
          <a:insideV>
            <a:ln w="12700" cap="flat">
              <a:solidFill>
                <a:srgbClr val="60606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606060"/>
              </a:solidFill>
              <a:prstDash val="solid"/>
              <a:round/>
            </a:ln>
          </a:left>
          <a:right>
            <a:ln w="12700" cap="flat">
              <a:solidFill>
                <a:srgbClr val="606060"/>
              </a:solidFill>
              <a:prstDash val="solid"/>
              <a:round/>
            </a:ln>
          </a:right>
          <a:top>
            <a:ln w="12700" cap="flat">
              <a:solidFill>
                <a:srgbClr val="606060"/>
              </a:solidFill>
              <a:prstDash val="solid"/>
              <a:round/>
            </a:ln>
          </a:top>
          <a:bottom>
            <a:ln w="254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solidFill>
                <a:srgbClr val="606060"/>
              </a:solidFill>
              <a:prstDash val="solid"/>
              <a:round/>
            </a:ln>
          </a:insideH>
          <a:insideV>
            <a:ln w="12700" cap="flat">
              <a:solidFill>
                <a:srgbClr val="60606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線"/>
          <p:cNvSpPr/>
          <p:nvPr/>
        </p:nvSpPr>
        <p:spPr>
          <a:xfrm>
            <a:off x="508000" y="5181600"/>
            <a:ext cx="1198880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タイトルテキスト"/>
          <p:cNvSpPr txBox="1"/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5" name="本文レベル1…"/>
          <p:cNvSpPr txBox="1"/>
          <p:nvPr>
            <p:ph type="body" sz="quarter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6" name="スライド番号"/>
          <p:cNvSpPr txBox="1"/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本文レベル1…"/>
          <p:cNvSpPr txBox="1"/>
          <p:nvPr>
            <p:ph type="body" sz="quarter" idx="1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i="1" sz="3000">
                <a:solidFill>
                  <a:srgbClr val="9D9D9D"/>
                </a:solidFill>
              </a:defRPr>
            </a:lvl1pPr>
            <a:lvl2pPr marL="788894" indent="-369794" algn="ctr">
              <a:lnSpc>
                <a:spcPct val="140000"/>
              </a:lnSpc>
              <a:spcBef>
                <a:spcPts val="0"/>
              </a:spcBef>
              <a:buBlip>
                <a:blip r:embed="rId2"/>
              </a:buBlip>
              <a:defRPr i="1" sz="3000">
                <a:solidFill>
                  <a:srgbClr val="9D9D9D"/>
                </a:solidFill>
              </a:defRPr>
            </a:lvl2pPr>
            <a:lvl3pPr marL="1207994" indent="-369794" algn="ctr">
              <a:lnSpc>
                <a:spcPct val="140000"/>
              </a:lnSpc>
              <a:spcBef>
                <a:spcPts val="0"/>
              </a:spcBef>
              <a:buBlip>
                <a:blip r:embed="rId2"/>
              </a:buBlip>
              <a:defRPr i="1" sz="3000">
                <a:solidFill>
                  <a:srgbClr val="9D9D9D"/>
                </a:solidFill>
              </a:defRPr>
            </a:lvl3pPr>
            <a:lvl4pPr marL="1627094" indent="-369794" algn="ctr">
              <a:lnSpc>
                <a:spcPct val="140000"/>
              </a:lnSpc>
              <a:spcBef>
                <a:spcPts val="0"/>
              </a:spcBef>
              <a:buBlip>
                <a:blip r:embed="rId2"/>
              </a:buBlip>
              <a:defRPr i="1" sz="3000">
                <a:solidFill>
                  <a:srgbClr val="9D9D9D"/>
                </a:solidFill>
              </a:defRPr>
            </a:lvl4pPr>
            <a:lvl5pPr marL="2046194" indent="-369794" algn="ctr">
              <a:lnSpc>
                <a:spcPct val="140000"/>
              </a:lnSpc>
              <a:spcBef>
                <a:spcPts val="0"/>
              </a:spcBef>
              <a:buBlip>
                <a:blip r:embed="rId2"/>
              </a:buBlip>
              <a:defRPr i="1" sz="3000">
                <a:solidFill>
                  <a:srgbClr val="9D9D9D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06" name="“ここに引用を入力してください。”"/>
          <p:cNvSpPr txBox="1"/>
          <p:nvPr>
            <p:ph type="body" sz="quarter" idx="13"/>
          </p:nvPr>
        </p:nvSpPr>
        <p:spPr>
          <a:xfrm>
            <a:off x="1270000" y="4298950"/>
            <a:ext cx="10464800" cy="6223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pPr>
          </a:p>
        </p:txBody>
      </p:sp>
      <p:sp>
        <p:nvSpPr>
          <p:cNvPr id="10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142761833_2880x1921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イメージ"/>
          <p:cNvSpPr/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タイトルテキスト"/>
          <p:cNvSpPr txBox="1"/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5" name="本文レベル1…"/>
          <p:cNvSpPr txBox="1"/>
          <p:nvPr>
            <p:ph type="body" sz="quarter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テキスト"/>
          <p:cNvSpPr txBox="1"/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イメージ"/>
          <p:cNvSpPr/>
          <p:nvPr>
            <p:ph type="pic" sz="half" idx="13"/>
          </p:nvPr>
        </p:nvSpPr>
        <p:spPr>
          <a:xfrm>
            <a:off x="6805518" y="981848"/>
            <a:ext cx="5575302" cy="75311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タイトルテキスト"/>
          <p:cNvSpPr txBox="1"/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pPr/>
            <a:r>
              <a:t>タイトルテキスト</a:t>
            </a:r>
          </a:p>
        </p:txBody>
      </p:sp>
      <p:sp>
        <p:nvSpPr>
          <p:cNvPr id="43" name="本文レベル1…"/>
          <p:cNvSpPr txBox="1"/>
          <p:nvPr>
            <p:ph type="body" sz="quarter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線"/>
          <p:cNvSpPr/>
          <p:nvPr/>
        </p:nvSpPr>
        <p:spPr>
          <a:xfrm>
            <a:off x="507999" y="2578100"/>
            <a:ext cx="119972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" name="線"/>
          <p:cNvSpPr/>
          <p:nvPr/>
        </p:nvSpPr>
        <p:spPr>
          <a:xfrm flipV="1">
            <a:off x="508000" y="9245596"/>
            <a:ext cx="11988801" cy="4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" name="線"/>
          <p:cNvSpPr/>
          <p:nvPr/>
        </p:nvSpPr>
        <p:spPr>
          <a:xfrm flipV="1">
            <a:off x="508000" y="508000"/>
            <a:ext cx="11988801" cy="2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" name="タイトルテキスト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線"/>
          <p:cNvSpPr/>
          <p:nvPr/>
        </p:nvSpPr>
        <p:spPr>
          <a:xfrm>
            <a:off x="508000" y="2578100"/>
            <a:ext cx="1198880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3" name="線"/>
          <p:cNvSpPr/>
          <p:nvPr/>
        </p:nvSpPr>
        <p:spPr>
          <a:xfrm flipV="1">
            <a:off x="508000" y="9245596"/>
            <a:ext cx="11988801" cy="4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4" name="線"/>
          <p:cNvSpPr/>
          <p:nvPr/>
        </p:nvSpPr>
        <p:spPr>
          <a:xfrm flipV="1">
            <a:off x="508000" y="508000"/>
            <a:ext cx="11988801" cy="2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タイトルテキスト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6" name="本文レベル1…"/>
          <p:cNvSpPr txBox="1"/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線"/>
          <p:cNvSpPr/>
          <p:nvPr/>
        </p:nvSpPr>
        <p:spPr>
          <a:xfrm>
            <a:off x="508000" y="2578100"/>
            <a:ext cx="1198880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5" name="線"/>
          <p:cNvSpPr/>
          <p:nvPr/>
        </p:nvSpPr>
        <p:spPr>
          <a:xfrm flipV="1">
            <a:off x="508000" y="9245596"/>
            <a:ext cx="11988801" cy="4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6" name="線"/>
          <p:cNvSpPr/>
          <p:nvPr/>
        </p:nvSpPr>
        <p:spPr>
          <a:xfrm flipV="1">
            <a:off x="508000" y="508000"/>
            <a:ext cx="11988801" cy="2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7" name="イメージ"/>
          <p:cNvSpPr/>
          <p:nvPr>
            <p:ph type="pic" sz="half" idx="13"/>
          </p:nvPr>
        </p:nvSpPr>
        <p:spPr>
          <a:xfrm>
            <a:off x="620618" y="2994798"/>
            <a:ext cx="5524503" cy="55245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タイトルテキスト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79" name="本文レベル1…"/>
          <p:cNvSpPr txBox="1"/>
          <p:nvPr>
            <p:ph type="body" sz="half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8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8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イメージ"/>
          <p:cNvSpPr/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イメージ"/>
          <p:cNvSpPr/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イメージ"/>
          <p:cNvSpPr/>
          <p:nvPr>
            <p:ph type="pic" sz="half" idx="15"/>
          </p:nvPr>
        </p:nvSpPr>
        <p:spPr>
          <a:xfrm>
            <a:off x="620618" y="975498"/>
            <a:ext cx="5575303" cy="76708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線"/>
          <p:cNvSpPr/>
          <p:nvPr/>
        </p:nvSpPr>
        <p:spPr>
          <a:xfrm flipV="1">
            <a:off x="508000" y="9245596"/>
            <a:ext cx="11988801" cy="4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線"/>
          <p:cNvSpPr/>
          <p:nvPr/>
        </p:nvSpPr>
        <p:spPr>
          <a:xfrm flipV="1">
            <a:off x="508000" y="508000"/>
            <a:ext cx="11988801" cy="2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" name="タイトルテキスト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6" name="スライド番号"/>
          <p:cNvSpPr txBox="1"/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8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6.jpeg"/><Relationship Id="rId5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EMO DA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GSDC</a:t>
            </a:r>
          </a:p>
        </p:txBody>
      </p:sp>
      <p:sp>
        <p:nvSpPr>
          <p:cNvPr id="132" name="８期 iOSコース 中村拓馬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８期　iOSコース　中村拓馬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＋アルファの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＋アルファの機能</a:t>
            </a:r>
          </a:p>
        </p:txBody>
      </p:sp>
      <p:sp>
        <p:nvSpPr>
          <p:cNvPr id="175" name="ピン留めした後のそこまでの経路検索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300" indent="-368300">
              <a:spcBef>
                <a:spcPts val="3200"/>
              </a:spcBef>
              <a:buBlip>
                <a:blip r:embed="rId2"/>
              </a:buBlip>
              <a:defRPr sz="3000"/>
            </a:pPr>
            <a:r>
              <a:t>ピン留めした後のそこまでの経路検索</a:t>
            </a:r>
          </a:p>
          <a:p>
            <a:pPr marL="368300" indent="-368300">
              <a:spcBef>
                <a:spcPts val="3200"/>
              </a:spcBef>
              <a:buBlip>
                <a:blip r:embed="rId2"/>
              </a:buBlip>
              <a:defRPr sz="3000"/>
            </a:pPr>
            <a:r>
              <a:t>食べ物ジャンルに分けて表示</a:t>
            </a:r>
          </a:p>
          <a:p>
            <a:pPr marL="368300" indent="-368300">
              <a:spcBef>
                <a:spcPts val="3200"/>
              </a:spcBef>
              <a:buBlip>
                <a:blip r:embed="rId2"/>
              </a:buBlip>
              <a:defRPr sz="3000"/>
            </a:pPr>
            <a:r>
              <a:t>平日休日もしくは曜日による営業店舗の表示分け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自己紹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自己紹介</a:t>
            </a:r>
          </a:p>
        </p:txBody>
      </p:sp>
      <p:sp>
        <p:nvSpPr>
          <p:cNvPr id="135" name="中村拓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中村拓馬</a:t>
            </a:r>
          </a:p>
          <a:p>
            <a:pPr>
              <a:buBlip>
                <a:blip r:embed="rId2"/>
              </a:buBlip>
            </a:pPr>
            <a:r>
              <a:t>上智大学 理工学部 情報理工学科 ４年</a:t>
            </a:r>
          </a:p>
          <a:p>
            <a:pPr>
              <a:buBlip>
                <a:blip r:embed="rId2"/>
              </a:buBlip>
            </a:pPr>
            <a:r>
              <a:t>趣味：バスケ、ダンス、旅、映像</a:t>
            </a:r>
          </a:p>
          <a:p>
            <a:pPr>
              <a:buBlip>
                <a:blip r:embed="rId2"/>
              </a:buBlip>
            </a:pPr>
            <a:r>
              <a:t>神奈川県 横浜市在住</a:t>
            </a:r>
          </a:p>
        </p:txBody>
      </p:sp>
      <p:grpSp>
        <p:nvGrpSpPr>
          <p:cNvPr id="138" name="GPTempDownload.jpg"/>
          <p:cNvGrpSpPr/>
          <p:nvPr/>
        </p:nvGrpSpPr>
        <p:grpSpPr>
          <a:xfrm>
            <a:off x="5821696" y="857777"/>
            <a:ext cx="3919664" cy="3109393"/>
            <a:chOff x="0" y="0"/>
            <a:chExt cx="3919662" cy="3109391"/>
          </a:xfrm>
        </p:grpSpPr>
        <p:pic>
          <p:nvPicPr>
            <p:cNvPr id="136" name="GPTempDownload.jpg" descr="GPTempDownload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665663" cy="2779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GPTempDownload.jpg" descr="GPTempDownload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3919664" cy="31093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1" name="GPTempDownload 2.jpg"/>
          <p:cNvGrpSpPr/>
          <p:nvPr/>
        </p:nvGrpSpPr>
        <p:grpSpPr>
          <a:xfrm>
            <a:off x="8665763" y="6362484"/>
            <a:ext cx="4097291" cy="3318870"/>
            <a:chOff x="0" y="0"/>
            <a:chExt cx="4097289" cy="3318869"/>
          </a:xfrm>
        </p:grpSpPr>
        <p:pic>
          <p:nvPicPr>
            <p:cNvPr id="139" name="GPTempDownload 2.jpg" descr="GPTempDownload 2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899"/>
              <a:ext cx="3843290" cy="2988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GPTempDownload 2.jpg" descr="GPTempDownload 2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4097290" cy="33188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4" name="IMG_3165.jpg"/>
          <p:cNvGrpSpPr/>
          <p:nvPr/>
        </p:nvGrpSpPr>
        <p:grpSpPr>
          <a:xfrm>
            <a:off x="9880582" y="3664055"/>
            <a:ext cx="2734450" cy="2190538"/>
            <a:chOff x="0" y="0"/>
            <a:chExt cx="2734448" cy="2190537"/>
          </a:xfrm>
        </p:grpSpPr>
        <p:pic>
          <p:nvPicPr>
            <p:cNvPr id="142" name="IMG_3165.jpg" descr="IMG_3165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2480449" cy="1860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" name="IMG_3165.jpg" descr="IMG_3165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734449" cy="2190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昼ごはんになると、、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昼ごはんになると、、、</a:t>
            </a:r>
          </a:p>
        </p:txBody>
      </p:sp>
      <p:sp>
        <p:nvSpPr>
          <p:cNvPr id="147" name="安く済ませたい！！…"/>
          <p:cNvSpPr txBox="1"/>
          <p:nvPr>
            <p:ph type="body" idx="1"/>
          </p:nvPr>
        </p:nvSpPr>
        <p:spPr>
          <a:xfrm>
            <a:off x="279400" y="1905000"/>
            <a:ext cx="11988800" cy="57277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b="1">
                <a:solidFill>
                  <a:srgbClr val="FF1320"/>
                </a:solidFill>
              </a:defRPr>
            </a:pPr>
            <a:r>
              <a:t>安く済ませたい！！</a:t>
            </a:r>
          </a:p>
          <a:p>
            <a:pPr>
              <a:buBlip>
                <a:blip r:embed="rId2"/>
              </a:buBlip>
              <a:defRPr b="1">
                <a:solidFill>
                  <a:srgbClr val="FF1320"/>
                </a:solidFill>
              </a:defRPr>
            </a:pPr>
            <a:r>
              <a:t>持ち帰りたい！！</a:t>
            </a:r>
          </a:p>
        </p:txBody>
      </p:sp>
      <p:sp>
        <p:nvSpPr>
          <p:cNvPr id="148" name="学食、コンビニ、ファストフード店、牛丼屋、ラーメン屋など..."/>
          <p:cNvSpPr txBox="1"/>
          <p:nvPr/>
        </p:nvSpPr>
        <p:spPr>
          <a:xfrm>
            <a:off x="144969" y="4464049"/>
            <a:ext cx="1271486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学食、コンビニ、ファストフード店、牛丼屋、ラーメン屋など...</a:t>
            </a:r>
          </a:p>
        </p:txBody>
      </p:sp>
      <p:sp>
        <p:nvSpPr>
          <p:cNvPr id="149" name="店舗が混んでいて席とるのに待たなきゃ...…"/>
          <p:cNvSpPr txBox="1"/>
          <p:nvPr/>
        </p:nvSpPr>
        <p:spPr>
          <a:xfrm>
            <a:off x="706895" y="5708648"/>
            <a:ext cx="9101809" cy="137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店舗が混んでいて席とるのに待たなきゃ...</a:t>
            </a:r>
          </a:p>
          <a:p>
            <a:pPr/>
            <a:r>
              <a:t>まだやらなきゃいけない作業・仕事がある...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2"/>
      <p:bldP build="whole" bldLvl="1" animBg="1" rev="0" advAuto="0" spid="14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ペイントスプラッタ"/>
          <p:cNvSpPr/>
          <p:nvPr/>
        </p:nvSpPr>
        <p:spPr>
          <a:xfrm>
            <a:off x="3734635" y="2501338"/>
            <a:ext cx="5096629" cy="5033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6" h="21541" fill="norm" stroke="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070008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2" name="移動販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25779">
              <a:defRPr sz="15000">
                <a:solidFill>
                  <a:srgbClr val="FF4E73"/>
                </a:solidFill>
                <a:latin typeface="Gill Sans UltraBold"/>
                <a:ea typeface="Gill Sans UltraBold"/>
                <a:cs typeface="Gill Sans UltraBold"/>
                <a:sym typeface="Gill Sans UltraBold"/>
              </a:defRPr>
            </a:lvl1pPr>
          </a:lstStyle>
          <a:p>
            <a:pPr/>
            <a:r>
              <a:t>移動販売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安い！…"/>
          <p:cNvSpPr txBox="1"/>
          <p:nvPr>
            <p:ph type="title"/>
          </p:nvPr>
        </p:nvSpPr>
        <p:spPr>
          <a:xfrm>
            <a:off x="508000" y="2190136"/>
            <a:ext cx="5829300" cy="6070602"/>
          </a:xfrm>
          <a:prstGeom prst="rect">
            <a:avLst/>
          </a:prstGeom>
        </p:spPr>
        <p:txBody>
          <a:bodyPr/>
          <a:lstStyle/>
          <a:p>
            <a:pPr marL="641684" indent="-641684">
              <a:buSzPct val="100000"/>
              <a:buChar char="•"/>
            </a:pPr>
            <a:r>
              <a:t>安い！</a:t>
            </a:r>
          </a:p>
          <a:p>
            <a:pPr marL="641684" indent="-641684">
              <a:buSzPct val="100000"/>
            </a:pPr>
            <a:r>
              <a:t>持ち帰られる</a:t>
            </a:r>
          </a:p>
          <a:p>
            <a:pPr marL="551447" indent="-551447">
              <a:buSzPct val="100000"/>
              <a:defRPr sz="5500"/>
            </a:pPr>
            <a:r>
              <a:t>オフィス・学校に近い</a:t>
            </a:r>
          </a:p>
        </p:txBody>
      </p:sp>
      <p:sp>
        <p:nvSpPr>
          <p:cNvPr id="155" name="移動販売は、、、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252D"/>
                </a:solidFill>
              </a:defRPr>
            </a:pPr>
            <a:r>
              <a:t>移動販売</a:t>
            </a:r>
            <a:r>
              <a:rPr>
                <a:solidFill>
                  <a:srgbClr val="606060"/>
                </a:solidFill>
              </a:rPr>
              <a:t>は、、、</a:t>
            </a:r>
          </a:p>
        </p:txBody>
      </p:sp>
      <p:grpSp>
        <p:nvGrpSpPr>
          <p:cNvPr id="158" name="IMG_9508.JPG"/>
          <p:cNvGrpSpPr/>
          <p:nvPr/>
        </p:nvGrpSpPr>
        <p:grpSpPr>
          <a:xfrm>
            <a:off x="6991335" y="1021964"/>
            <a:ext cx="4804028" cy="3742720"/>
            <a:chOff x="0" y="0"/>
            <a:chExt cx="4804026" cy="3742719"/>
          </a:xfrm>
        </p:grpSpPr>
        <p:pic>
          <p:nvPicPr>
            <p:cNvPr id="156" name="IMG_9508.JPG" descr="IMG_9508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4550026" cy="34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IMG_9508.JPG" descr="IMG_9508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4804028" cy="37427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1" name="IMG_7768.JPG"/>
          <p:cNvGrpSpPr/>
          <p:nvPr/>
        </p:nvGrpSpPr>
        <p:grpSpPr>
          <a:xfrm>
            <a:off x="6162893" y="5045094"/>
            <a:ext cx="5289654" cy="4106941"/>
            <a:chOff x="0" y="0"/>
            <a:chExt cx="5289653" cy="4106940"/>
          </a:xfrm>
        </p:grpSpPr>
        <p:pic>
          <p:nvPicPr>
            <p:cNvPr id="159" name="IMG_7768.JPG" descr="IMG_7768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6999" y="88900"/>
              <a:ext cx="5035655" cy="3776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G_7768.JPG" descr="IMG_7768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5289655" cy="41069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アプリ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アプリへ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弁当サーチャー！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XBento</a:t>
            </a:r>
          </a:p>
        </p:txBody>
      </p:sp>
      <p:sp>
        <p:nvSpPr>
          <p:cNvPr id="166" name="ランチ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いわゆる</a:t>
            </a:r>
            <a:r>
              <a:rPr b="1">
                <a:solidFill>
                  <a:srgbClr val="FF252D"/>
                </a:solidFill>
              </a:rPr>
              <a:t>移動販売</a:t>
            </a:r>
            <a:r>
              <a:t>の飲食店専門の食べログ</a:t>
            </a:r>
          </a:p>
          <a:p>
            <a:pPr lvl="2">
              <a:buBlip>
                <a:blip r:embed="rId2"/>
              </a:buBlip>
            </a:pPr>
            <a:r>
              <a:t>ターゲットは主要都市の学生、サラリーマン</a:t>
            </a:r>
          </a:p>
          <a:p>
            <a:pPr>
              <a:buBlip>
                <a:blip r:embed="rId2"/>
              </a:buBlip>
            </a:pPr>
            <a:r>
              <a:t>主に</a:t>
            </a:r>
            <a:r>
              <a:rPr b="1">
                <a:solidFill>
                  <a:srgbClr val="FF252D"/>
                </a:solidFill>
              </a:rPr>
              <a:t>現在地からの検索</a:t>
            </a:r>
            <a:endParaRPr>
              <a:solidFill>
                <a:srgbClr val="FF252D"/>
              </a:solidFill>
            </a:endParaRPr>
          </a:p>
          <a:p>
            <a:pPr>
              <a:buBlip>
                <a:blip r:embed="rId2"/>
              </a:buBlip>
            </a:pPr>
            <a:r>
              <a:t>営業時間、メニュー、利用者の評価・コメントを</a:t>
            </a:r>
            <a:r>
              <a:rPr b="1">
                <a:solidFill>
                  <a:srgbClr val="FF252D"/>
                </a:solidFill>
              </a:rPr>
              <a:t>共有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プレビュー.mp4" descr="プレビュー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394199" y="304800"/>
            <a:ext cx="42164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6666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G_3184.PNG" descr="IMG_318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65960" y="3182244"/>
            <a:ext cx="6334768" cy="5427458"/>
          </a:xfrm>
          <a:prstGeom prst="rect">
            <a:avLst/>
          </a:prstGeom>
        </p:spPr>
      </p:pic>
      <p:sp>
        <p:nvSpPr>
          <p:cNvPr id="171" name="今後の課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今後の課題</a:t>
            </a:r>
          </a:p>
        </p:txBody>
      </p:sp>
      <p:sp>
        <p:nvSpPr>
          <p:cNvPr id="172" name="完成。…"/>
          <p:cNvSpPr txBox="1"/>
          <p:nvPr>
            <p:ph type="body" sz="half" idx="1"/>
          </p:nvPr>
        </p:nvSpPr>
        <p:spPr>
          <a:xfrm>
            <a:off x="6788150" y="2990850"/>
            <a:ext cx="5727700" cy="55245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  <a:p>
            <a:pPr>
              <a:buBlip>
                <a:blip r:embed="rId3"/>
              </a:buBlip>
            </a:pPr>
            <a:r>
              <a:t>機能完成</a:t>
            </a:r>
          </a:p>
          <a:p>
            <a:pPr>
              <a:buBlip>
                <a:blip r:embed="rId3"/>
              </a:buBlip>
            </a:pPr>
            <a:r>
              <a:t>デザイン</a:t>
            </a:r>
          </a:p>
          <a:p>
            <a:pPr>
              <a:buBlip>
                <a:blip r:embed="rId3"/>
              </a:buBlip>
            </a:pPr>
            <a:r>
              <a:t>初期ユーザの獲得</a:t>
            </a:r>
          </a:p>
          <a:p>
            <a:pPr>
              <a:buBlip>
                <a:blip r:embed="rId3"/>
              </a:buBlip>
            </a:pPr>
            <a:r>
              <a:t>初期データの獲得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60606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Helvetica"/>
        <a:ea typeface="Helvetica"/>
        <a:cs typeface="Helvetica"/>
      </a:majorFont>
      <a:minorFont>
        <a:latin typeface="ヒラギノ角ゴ ProN W3"/>
        <a:ea typeface="ヒラギノ角ゴ ProN W3"/>
        <a:cs typeface="ヒラギノ角ゴ ProN W3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606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Helvetica"/>
        <a:ea typeface="Helvetica"/>
        <a:cs typeface="Helvetica"/>
      </a:majorFont>
      <a:minorFont>
        <a:latin typeface="ヒラギノ角ゴ ProN W3"/>
        <a:ea typeface="ヒラギノ角ゴ ProN W3"/>
        <a:cs typeface="ヒラギノ角ゴ ProN W3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606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